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259" r:id="rId3"/>
    <p:sldId id="261" r:id="rId4"/>
    <p:sldId id="269" r:id="rId5"/>
    <p:sldId id="262" r:id="rId6"/>
    <p:sldId id="263" r:id="rId7"/>
    <p:sldId id="264" r:id="rId8"/>
    <p:sldId id="273" r:id="rId9"/>
    <p:sldId id="268" r:id="rId10"/>
    <p:sldId id="267" r:id="rId11"/>
    <p:sldId id="265" r:id="rId12"/>
    <p:sldId id="266" r:id="rId13"/>
    <p:sldId id="260" r:id="rId14"/>
    <p:sldId id="258" r:id="rId15"/>
    <p:sldId id="257" r:id="rId16"/>
    <p:sldId id="270" r:id="rId17"/>
    <p:sldId id="271" r:id="rId18"/>
    <p:sldId id="272" r:id="rId19"/>
    <p:sldId id="274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               CI </a:t>
            </a:r>
            <a:r>
              <a:rPr lang="en-US" dirty="0"/>
              <a:t>Contracts</a:t>
            </a:r>
            <a:r>
              <a:rPr lang="en-US" baseline="0" dirty="0"/>
              <a:t> Authorized 2008-2014 (Calendar Year)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703416710720347"/>
          <c:y val="0.21172090889828307"/>
          <c:w val="0.80184492563429566"/>
          <c:h val="0.496946281714785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Sheet1!$C$8</c:f>
              <c:strCache>
                <c:ptCount val="1"/>
                <c:pt idx="0">
                  <c:v>Year</c:v>
                </c:pt>
              </c:strCache>
            </c:strRef>
          </c:tx>
          <c:invertIfNegative val="0"/>
          <c:cat>
            <c:numRef>
              <c:f>Sheet1!$C$9:$C$15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Sheet1!$C$9:$C$15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val>
        </c:ser>
        <c:ser>
          <c:idx val="1"/>
          <c:order val="1"/>
          <c:tx>
            <c:strRef>
              <c:f>Sheet1!$E$8</c:f>
              <c:strCache>
                <c:ptCount val="1"/>
                <c:pt idx="0">
                  <c:v>Total Est. Fee </c:v>
                </c:pt>
              </c:strCache>
            </c:strRef>
          </c:tx>
          <c:invertIfNegative val="0"/>
          <c:cat>
            <c:numRef>
              <c:f>Sheet1!$C$9:$C$15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Sheet1!$E$9:$E$15</c:f>
              <c:numCache>
                <c:formatCode>"$"#,##0</c:formatCode>
                <c:ptCount val="7"/>
                <c:pt idx="0">
                  <c:v>4950000</c:v>
                </c:pt>
                <c:pt idx="1">
                  <c:v>18191458</c:v>
                </c:pt>
                <c:pt idx="2">
                  <c:v>26919235</c:v>
                </c:pt>
                <c:pt idx="3">
                  <c:v>9675000</c:v>
                </c:pt>
                <c:pt idx="4">
                  <c:v>7750000</c:v>
                </c:pt>
                <c:pt idx="5">
                  <c:v>30700000</c:v>
                </c:pt>
                <c:pt idx="6">
                  <c:v>40149989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918376"/>
        <c:axId val="407917200"/>
      </c:barChart>
      <c:catAx>
        <c:axId val="407918376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crossAx val="407917200"/>
        <c:crosses val="autoZero"/>
        <c:auto val="1"/>
        <c:lblAlgn val="ctr"/>
        <c:lblOffset val="100"/>
        <c:noMultiLvlLbl val="0"/>
      </c:catAx>
      <c:valAx>
        <c:axId val="40791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79183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0B406-DF30-4618-81B4-F7262DBDF4AB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0AB11-6732-4C06-A376-ECA8562263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556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5533" y="2130425"/>
            <a:ext cx="6942666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5410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06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93AFFD-16A9-4771-865C-468DE66242DC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5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93AFFD-16A9-4771-865C-468DE66242DC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16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44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93AFFD-16A9-4771-865C-468DE66242DC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8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93AFFD-16A9-4771-865C-468DE66242DC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93AFFD-16A9-4771-865C-468DE66242DC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20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35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93AFFD-16A9-4771-865C-468DE66242DC}" type="datetimeFigureOut">
              <a:rPr lang="en-US" smtClean="0"/>
              <a:t>3/15/2015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41A34-C413-453B-B161-E595A0528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1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17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6067" y="4809067"/>
            <a:ext cx="6477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6067" y="262467"/>
            <a:ext cx="6477000" cy="45381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6067" y="5400677"/>
            <a:ext cx="6477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868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8600" y="274638"/>
            <a:ext cx="718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600" y="1600200"/>
            <a:ext cx="718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7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097" y="1096384"/>
            <a:ext cx="6234869" cy="1470025"/>
          </a:xfrm>
        </p:spPr>
        <p:txBody>
          <a:bodyPr>
            <a:noAutofit/>
          </a:bodyPr>
          <a:lstStyle/>
          <a:p>
            <a:r>
              <a:rPr lang="en-US" sz="4800" b="1" cap="all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Lucida Sans" panose="020B0602030504020204" pitchFamily="34" charset="0"/>
              </a:rPr>
              <a:t>2015 Conaway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7544" y="3009900"/>
            <a:ext cx="6050422" cy="2513445"/>
          </a:xfrm>
        </p:spPr>
        <p:txBody>
          <a:bodyPr>
            <a:noAutofit/>
          </a:bodyPr>
          <a:lstStyle/>
          <a:p>
            <a:r>
              <a:rPr lang="en-US" dirty="0" smtClean="0"/>
              <a:t>Consultant Inspection &amp; Prequalification</a:t>
            </a:r>
          </a:p>
          <a:p>
            <a:endParaRPr lang="en-US" dirty="0"/>
          </a:p>
          <a:p>
            <a:r>
              <a:rPr lang="en-US" dirty="0" smtClean="0"/>
              <a:t>Lyle Flower Administrator </a:t>
            </a:r>
          </a:p>
          <a:p>
            <a:r>
              <a:rPr lang="en-US" dirty="0" smtClean="0"/>
              <a:t>Office of Consultant Services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Prequalification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prequalified in seven categories</a:t>
            </a:r>
          </a:p>
          <a:p>
            <a:r>
              <a:rPr lang="en-US" dirty="0" smtClean="0"/>
              <a:t>Firms prequalified in one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20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Prequalification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0" lvl="1" indent="455613">
              <a:buFont typeface="Wingdings" pitchFamily="2" charset="2"/>
              <a:buChar char="§"/>
            </a:pPr>
            <a:r>
              <a:rPr lang="en-US" sz="3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Inspection</a:t>
            </a:r>
            <a:endParaRPr lang="en-US" sz="3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431925" lvl="2" indent="396875">
              <a:buFont typeface="Wingdings" pitchFamily="2" charset="2"/>
              <a:buChar char="§"/>
            </a:pPr>
            <a:r>
              <a:rPr lang="en-US" sz="3000" dirty="0">
                <a:solidFill>
                  <a:prstClr val="black"/>
                </a:solidFill>
                <a:cs typeface="Arial" panose="020B0604020202020204" pitchFamily="34" charset="0"/>
              </a:rPr>
              <a:t>Project Inspector</a:t>
            </a:r>
          </a:p>
          <a:p>
            <a:pPr marL="1431925" lvl="2" indent="396875">
              <a:buFont typeface="Wingdings" pitchFamily="2" charset="2"/>
              <a:buChar char="§"/>
            </a:pPr>
            <a:r>
              <a:rPr lang="en-US" sz="3000" dirty="0" smtClean="0">
                <a:solidFill>
                  <a:prstClr val="black"/>
                </a:solidFill>
                <a:cs typeface="Arial" panose="020B0604020202020204" pitchFamily="34" charset="0"/>
              </a:rPr>
              <a:t>Project Inspector - Structures </a:t>
            </a:r>
          </a:p>
          <a:p>
            <a:pPr marL="1431925" lvl="2" indent="396875">
              <a:buFont typeface="Wingdings" pitchFamily="2" charset="2"/>
              <a:buChar char="§"/>
            </a:pPr>
            <a:r>
              <a:rPr lang="en-US" sz="3000" dirty="0" smtClean="0">
                <a:solidFill>
                  <a:prstClr val="black"/>
                </a:solidFill>
                <a:cs typeface="Arial" panose="020B0604020202020204" pitchFamily="34" charset="0"/>
              </a:rPr>
              <a:t>Coatings Inspector</a:t>
            </a:r>
          </a:p>
          <a:p>
            <a:pPr marL="1431925" lvl="2" indent="396875">
              <a:buFont typeface="Wingdings" pitchFamily="2" charset="2"/>
              <a:buChar char="§"/>
            </a:pPr>
            <a:r>
              <a:rPr lang="en-US" sz="3000" dirty="0" smtClean="0">
                <a:solidFill>
                  <a:prstClr val="black"/>
                </a:solidFill>
                <a:cs typeface="Arial" panose="020B0604020202020204" pitchFamily="34" charset="0"/>
              </a:rPr>
              <a:t>Traffic </a:t>
            </a:r>
            <a:r>
              <a:rPr lang="en-US" sz="3000" dirty="0">
                <a:solidFill>
                  <a:prstClr val="black"/>
                </a:solidFill>
                <a:cs typeface="Arial" panose="020B0604020202020204" pitchFamily="34" charset="0"/>
              </a:rPr>
              <a:t>and Electrical Inspector</a:t>
            </a:r>
          </a:p>
          <a:p>
            <a:pPr marL="1431925" lvl="2" indent="396875">
              <a:buFont typeface="Wingdings" pitchFamily="2" charset="2"/>
              <a:buChar char="§"/>
            </a:pPr>
            <a:r>
              <a:rPr lang="en-US" sz="3000" dirty="0">
                <a:solidFill>
                  <a:prstClr val="black"/>
                </a:solidFill>
                <a:cs typeface="Arial" panose="020B0604020202020204" pitchFamily="34" charset="0"/>
              </a:rPr>
              <a:t>Soils and Aggregate Inspector</a:t>
            </a:r>
          </a:p>
          <a:p>
            <a:pPr lvl="2" indent="455613">
              <a:buFont typeface="Wingdings" pitchFamily="2" charset="2"/>
              <a:buChar char="§"/>
            </a:pPr>
            <a:endParaRPr lang="en-US" sz="3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143000" lvl="1" indent="455613">
              <a:buFont typeface="Wingdings" pitchFamily="2" charset="2"/>
              <a:buChar char="§"/>
            </a:pPr>
            <a:r>
              <a:rPr lang="en-US" sz="3000" b="1" dirty="0">
                <a:solidFill>
                  <a:prstClr val="black"/>
                </a:solidFill>
                <a:cs typeface="Arial" panose="020B0604020202020204" pitchFamily="34" charset="0"/>
              </a:rPr>
              <a:t>Contract Administration</a:t>
            </a:r>
          </a:p>
          <a:p>
            <a:pPr marL="1431925" lvl="2" indent="396875">
              <a:buFont typeface="Wingdings" pitchFamily="2" charset="2"/>
              <a:buChar char="§"/>
            </a:pPr>
            <a:r>
              <a:rPr lang="en-US" sz="3000" dirty="0">
                <a:solidFill>
                  <a:prstClr val="black"/>
                </a:solidFill>
                <a:cs typeface="Arial" panose="020B0604020202020204" pitchFamily="34" charset="0"/>
              </a:rPr>
              <a:t>Construction Engineer 1</a:t>
            </a:r>
          </a:p>
          <a:p>
            <a:pPr marL="1431925" lvl="2" indent="396875">
              <a:buFont typeface="Wingdings" pitchFamily="2" charset="2"/>
              <a:buChar char="§"/>
            </a:pPr>
            <a:r>
              <a:rPr lang="en-US" sz="3000" dirty="0">
                <a:solidFill>
                  <a:prstClr val="black"/>
                </a:solidFill>
                <a:cs typeface="Arial" panose="020B0604020202020204" pitchFamily="34" charset="0"/>
              </a:rPr>
              <a:t>Construction Engineer 2</a:t>
            </a:r>
          </a:p>
          <a:p>
            <a:pPr marL="1431925" lvl="2" indent="396875">
              <a:buFont typeface="Wingdings" pitchFamily="2" charset="2"/>
              <a:buChar char="§"/>
            </a:pPr>
            <a:r>
              <a:rPr lang="en-US" sz="3000" dirty="0">
                <a:solidFill>
                  <a:prstClr val="black"/>
                </a:solidFill>
                <a:cs typeface="Arial" panose="020B0604020202020204" pitchFamily="34" charset="0"/>
              </a:rPr>
              <a:t>Construction Management Firm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33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0" y="1282700"/>
            <a:ext cx="6845300" cy="4843463"/>
          </a:xfrm>
        </p:spPr>
        <p:txBody>
          <a:bodyPr/>
          <a:lstStyle/>
          <a:p>
            <a:pPr marL="517525" indent="220663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Certifications  Required:</a:t>
            </a:r>
          </a:p>
          <a:p>
            <a:pPr lvl="1" indent="347663"/>
            <a:r>
              <a:rPr lang="en-US" sz="2200" dirty="0">
                <a:cs typeface="Arial" panose="020B0604020202020204" pitchFamily="34" charset="0"/>
              </a:rPr>
              <a:t>National Institute for Certification in </a:t>
            </a:r>
            <a:r>
              <a:rPr lang="en-US" sz="2200" dirty="0" smtClean="0">
                <a:cs typeface="Arial" panose="020B0604020202020204" pitchFamily="34" charset="0"/>
              </a:rPr>
              <a:t>Engineering 	</a:t>
            </a:r>
            <a:r>
              <a:rPr lang="en-US" sz="2200" dirty="0" smtClean="0">
                <a:cs typeface="Arial" panose="020B0604020202020204" pitchFamily="34" charset="0"/>
              </a:rPr>
              <a:t>   Technologies </a:t>
            </a:r>
            <a:r>
              <a:rPr lang="en-US" sz="2200" dirty="0">
                <a:cs typeface="Arial" panose="020B0604020202020204" pitchFamily="34" charset="0"/>
              </a:rPr>
              <a:t>(NICET) </a:t>
            </a:r>
          </a:p>
          <a:p>
            <a:pPr lvl="1" indent="347663"/>
            <a:r>
              <a:rPr lang="en-US" sz="2200" dirty="0">
                <a:cs typeface="Arial" panose="020B0604020202020204" pitchFamily="34" charset="0"/>
              </a:rPr>
              <a:t>National Association of Corrosion Engineers </a:t>
            </a:r>
            <a:r>
              <a:rPr lang="en-US" sz="2200" dirty="0" smtClean="0">
                <a:cs typeface="Arial" panose="020B0604020202020204" pitchFamily="34" charset="0"/>
              </a:rPr>
              <a:t>   	 	   (</a:t>
            </a:r>
            <a:r>
              <a:rPr lang="en-US" sz="2200" dirty="0">
                <a:cs typeface="Arial" panose="020B0604020202020204" pitchFamily="34" charset="0"/>
              </a:rPr>
              <a:t>NACE)</a:t>
            </a:r>
          </a:p>
          <a:p>
            <a:pPr lvl="1" indent="347663"/>
            <a:r>
              <a:rPr lang="en-US" sz="2200" dirty="0">
                <a:cs typeface="Arial" panose="020B0604020202020204" pitchFamily="34" charset="0"/>
              </a:rPr>
              <a:t>Society for Protective Coatings (SSPC)</a:t>
            </a:r>
          </a:p>
          <a:p>
            <a:pPr lvl="1" indent="347663"/>
            <a:r>
              <a:rPr lang="en-US" sz="2200" dirty="0">
                <a:cs typeface="Arial" panose="020B0604020202020204" pitchFamily="34" charset="0"/>
              </a:rPr>
              <a:t>International Municipal Signal association (IMSA)</a:t>
            </a:r>
          </a:p>
          <a:p>
            <a:pPr lvl="1" indent="347663"/>
            <a:r>
              <a:rPr lang="en-US" sz="2200" dirty="0">
                <a:cs typeface="Arial" panose="020B0604020202020204" pitchFamily="34" charset="0"/>
              </a:rPr>
              <a:t>ACI Level 1</a:t>
            </a:r>
          </a:p>
          <a:p>
            <a:pPr lvl="1" indent="347663"/>
            <a:r>
              <a:rPr lang="en-US" sz="2200" dirty="0" smtClean="0">
                <a:cs typeface="Arial" panose="020B0604020202020204" pitchFamily="34" charset="0"/>
              </a:rPr>
              <a:t>Flexible Pavement Test</a:t>
            </a:r>
            <a:endParaRPr lang="en-US" sz="2200" dirty="0">
              <a:cs typeface="Arial" panose="020B0604020202020204" pitchFamily="34" charset="0"/>
            </a:endParaRPr>
          </a:p>
          <a:p>
            <a:pPr lvl="1" indent="347663"/>
            <a:r>
              <a:rPr lang="en-US" sz="2200" dirty="0" smtClean="0">
                <a:cs typeface="Arial" panose="020B0604020202020204" pitchFamily="34" charset="0"/>
              </a:rPr>
              <a:t>Ohio </a:t>
            </a:r>
            <a:r>
              <a:rPr lang="en-US" sz="2200" dirty="0">
                <a:cs typeface="Arial" panose="020B0604020202020204" pitchFamily="34" charset="0"/>
              </a:rPr>
              <a:t>Aggregate Level 1</a:t>
            </a:r>
          </a:p>
          <a:p>
            <a:pPr lvl="1" indent="347663"/>
            <a:r>
              <a:rPr lang="en-US" sz="2200" dirty="0">
                <a:cs typeface="Arial" panose="020B0604020202020204" pitchFamily="34" charset="0"/>
              </a:rPr>
              <a:t>ODOT Work Type 26 Structural </a:t>
            </a:r>
            <a:r>
              <a:rPr lang="en-US" sz="2200" dirty="0" smtClean="0">
                <a:cs typeface="Arial" panose="020B0604020202020204" pitchFamily="34" charset="0"/>
              </a:rPr>
              <a:t>Steel Painting </a:t>
            </a:r>
            <a:endParaRPr lang="en-US" sz="2200" dirty="0">
              <a:cs typeface="Arial" panose="020B0604020202020204" pitchFamily="34" charset="0"/>
            </a:endParaRPr>
          </a:p>
          <a:p>
            <a:pPr lvl="1" indent="347663"/>
            <a:r>
              <a:rPr lang="en-US" sz="2200" dirty="0">
                <a:cs typeface="Arial" panose="020B0604020202020204" pitchFamily="34" charset="0"/>
              </a:rPr>
              <a:t>ODOT Work Type 57 Sealing of Concrete Surfaces</a:t>
            </a:r>
          </a:p>
          <a:p>
            <a:pPr marL="9144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13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674" y="533256"/>
            <a:ext cx="7188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Current Prequalification by Category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561190"/>
              </p:ext>
            </p:extLst>
          </p:nvPr>
        </p:nvGraphicFramePr>
        <p:xfrm>
          <a:off x="2444097" y="2050989"/>
          <a:ext cx="6204247" cy="3871685"/>
        </p:xfrm>
        <a:graphic>
          <a:graphicData uri="http://schemas.openxmlformats.org/drawingml/2006/table">
            <a:tbl>
              <a:tblPr firstRow="1" firstCol="1" bandRow="1"/>
              <a:tblGrid>
                <a:gridCol w="3383112"/>
                <a:gridCol w="2821135"/>
              </a:tblGrid>
              <a:tr h="644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Prequalification Category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Prequalified March, 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Inspector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Inspector (Structures)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Coatings Inspector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Traffic and Electrical Inspector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Soils and Aggregate Inspector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Construction Engineer Level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Construction Engineer Level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Construction Management Firm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007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Seven Year History of ODOT CI Contracts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782772"/>
              </p:ext>
            </p:extLst>
          </p:nvPr>
        </p:nvGraphicFramePr>
        <p:xfrm>
          <a:off x="1498600" y="1548925"/>
          <a:ext cx="7188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1676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Let History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50" y="1624584"/>
            <a:ext cx="6188751" cy="45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395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Use of Consultants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Trend in number of contracts and dollars is  </a:t>
            </a:r>
            <a:r>
              <a:rPr lang="en-US" sz="3600" b="1" dirty="0"/>
              <a:t>Upward</a:t>
            </a:r>
            <a:r>
              <a:rPr lang="en-US" sz="3600" dirty="0"/>
              <a:t> for both ODOT and Local </a:t>
            </a:r>
            <a:r>
              <a:rPr lang="en-US" sz="3600" dirty="0" smtClean="0"/>
              <a:t>Let Projects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22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95388" indent="-390525"/>
            <a:r>
              <a:rPr lang="en-US" dirty="0" smtClean="0"/>
              <a:t>In the past, </a:t>
            </a:r>
            <a:r>
              <a:rPr lang="en-US" dirty="0"/>
              <a:t>ODOT contracts have been mostly construction inspection – project inspector level personnel managed by ODOT</a:t>
            </a:r>
          </a:p>
          <a:p>
            <a:pPr marL="1195388" indent="-390525"/>
            <a:endParaRPr lang="en-US" dirty="0"/>
          </a:p>
          <a:p>
            <a:pPr marL="1195388" indent="-390525"/>
            <a:r>
              <a:rPr lang="en-US" dirty="0"/>
              <a:t>ODOT </a:t>
            </a:r>
            <a:r>
              <a:rPr lang="en-US" dirty="0" smtClean="0"/>
              <a:t>is now using construction </a:t>
            </a:r>
            <a:r>
              <a:rPr lang="en-US" dirty="0"/>
              <a:t>administration </a:t>
            </a:r>
            <a:r>
              <a:rPr lang="en-US" dirty="0" smtClean="0"/>
              <a:t>contracts to a limited extent</a:t>
            </a:r>
            <a:endParaRPr lang="en-US" dirty="0"/>
          </a:p>
          <a:p>
            <a:pPr marL="1195388" indent="-390525"/>
            <a:endParaRPr lang="en-US" dirty="0"/>
          </a:p>
          <a:p>
            <a:pPr marL="1195388" indent="-390525"/>
            <a:r>
              <a:rPr lang="en-US" dirty="0"/>
              <a:t>LPA contracts may include inspection and administration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08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Scope of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Scope of Services </a:t>
            </a:r>
            <a:r>
              <a:rPr lang="en-US" dirty="0" smtClean="0"/>
              <a:t>Documents for both ODOT and Local Let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Revised </a:t>
            </a:r>
            <a:r>
              <a:rPr lang="en-US" dirty="0"/>
              <a:t>to incorporate ODOT’s Construction Inspection Manual of </a:t>
            </a:r>
            <a:r>
              <a:rPr lang="en-US" dirty="0" smtClean="0"/>
              <a:t>Procedures</a:t>
            </a:r>
            <a:endParaRPr lang="en-US" dirty="0"/>
          </a:p>
          <a:p>
            <a:pPr lvl="2"/>
            <a:r>
              <a:rPr lang="en-US" dirty="0" smtClean="0"/>
              <a:t>Division </a:t>
            </a:r>
            <a:r>
              <a:rPr lang="en-US" dirty="0"/>
              <a:t>100 addresses Construction Contract </a:t>
            </a:r>
            <a:r>
              <a:rPr lang="en-US" dirty="0" smtClean="0"/>
              <a:t>Administration</a:t>
            </a:r>
            <a:endParaRPr lang="en-US" dirty="0"/>
          </a:p>
          <a:p>
            <a:pPr lvl="2"/>
            <a:r>
              <a:rPr lang="en-US" dirty="0"/>
              <a:t>Remainder addresses Inspection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99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Consultant Prequalification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664" y="1600200"/>
            <a:ext cx="5670135" cy="4525963"/>
          </a:xfrm>
        </p:spPr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</a:p>
          <a:p>
            <a:r>
              <a:rPr lang="en-US" dirty="0" smtClean="0"/>
              <a:t>Panel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3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Prequalification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Firms were Prequalified 20 years </a:t>
            </a:r>
            <a:r>
              <a:rPr lang="en-US" sz="3200" dirty="0" smtClean="0"/>
              <a:t>ago</a:t>
            </a:r>
          </a:p>
          <a:p>
            <a:pPr marL="457200" lvl="1" indent="0">
              <a:buNone/>
            </a:pPr>
            <a:endParaRPr lang="en-US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Judged to be Ineffective and Ended</a:t>
            </a:r>
          </a:p>
          <a:p>
            <a:pPr marL="365760" lvl="1"/>
            <a:endParaRPr lang="en-US" sz="3200" dirty="0"/>
          </a:p>
          <a:p>
            <a:pPr marL="461963" indent="0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ODOT </a:t>
            </a:r>
            <a:r>
              <a:rPr lang="en-US" dirty="0"/>
              <a:t>began requiring resumes in </a:t>
            </a:r>
            <a:r>
              <a:rPr lang="en-US" dirty="0" smtClean="0"/>
              <a:t>	LoIs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1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Prequalification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Prequalification </a:t>
            </a:r>
            <a:r>
              <a:rPr lang="en-US" dirty="0"/>
              <a:t>based on HT Series Training evaluated 7-8 Years </a:t>
            </a:r>
            <a:r>
              <a:rPr lang="en-US" dirty="0" smtClean="0"/>
              <a:t>ago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200" dirty="0"/>
              <a:t>Not enough capacity to train consultants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6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Prequalification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Consultant performance on ODOT contracts has generally been good</a:t>
            </a:r>
          </a:p>
          <a:p>
            <a:r>
              <a:rPr lang="en-US" dirty="0" smtClean="0"/>
              <a:t>Performance </a:t>
            </a:r>
            <a:r>
              <a:rPr lang="en-US" dirty="0"/>
              <a:t>on LPA Local Let contracts has been inconsistent </a:t>
            </a:r>
          </a:p>
          <a:p>
            <a:pPr lvl="1"/>
            <a:r>
              <a:rPr lang="en-US" dirty="0"/>
              <a:t>Contract administration and inspection has been found deficient in many instances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1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Prequalification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January</a:t>
            </a:r>
            <a:r>
              <a:rPr lang="en-US" sz="3200" dirty="0"/>
              <a:t>, 2012	</a:t>
            </a:r>
          </a:p>
          <a:p>
            <a:pPr lvl="1"/>
            <a:r>
              <a:rPr lang="en-US" sz="3200" dirty="0"/>
              <a:t>Division of Construction  Administration determined that </a:t>
            </a:r>
            <a:r>
              <a:rPr lang="en-US" sz="3200" dirty="0" smtClean="0"/>
              <a:t>prequalification </a:t>
            </a:r>
            <a:r>
              <a:rPr lang="en-US" sz="3200" dirty="0"/>
              <a:t>should be considered </a:t>
            </a:r>
          </a:p>
        </p:txBody>
      </p:sp>
    </p:spTree>
    <p:extLst>
      <p:ext uri="{BB962C8B-B14F-4D97-AF65-F5344CB8AC3E}">
        <p14:creationId xmlns:p14="http://schemas.microsoft.com/office/powerpoint/2010/main" val="403484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Prequalification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600" y="1417638"/>
            <a:ext cx="7188200" cy="4708525"/>
          </a:xfrm>
        </p:spPr>
        <p:txBody>
          <a:bodyPr/>
          <a:lstStyle/>
          <a:p>
            <a:pPr lvl="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 smtClean="0">
                <a:ea typeface="Times New Roman" panose="02020603050405020304" pitchFamily="18" charset="0"/>
              </a:rPr>
              <a:t>February</a:t>
            </a:r>
            <a:r>
              <a:rPr lang="en-US" dirty="0">
                <a:ea typeface="Times New Roman" panose="02020603050405020304" pitchFamily="18" charset="0"/>
              </a:rPr>
              <a:t>, </a:t>
            </a:r>
            <a:r>
              <a:rPr lang="en-US" dirty="0" smtClean="0">
                <a:ea typeface="Times New Roman" panose="02020603050405020304" pitchFamily="18" charset="0"/>
              </a:rPr>
              <a:t>2012 - ODOT/ACEC </a:t>
            </a:r>
            <a:r>
              <a:rPr lang="en-US" dirty="0">
                <a:ea typeface="Times New Roman" panose="02020603050405020304" pitchFamily="18" charset="0"/>
              </a:rPr>
              <a:t>Committee </a:t>
            </a:r>
            <a:r>
              <a:rPr lang="en-US" dirty="0" smtClean="0">
                <a:ea typeface="Times New Roman" panose="02020603050405020304" pitchFamily="18" charset="0"/>
              </a:rPr>
              <a:t>Initiated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 smtClean="0"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September, 2012 - Requirements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posted to website for comments </a:t>
            </a:r>
            <a:endParaRPr lang="en-US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60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Prequalification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spcBef>
                <a:spcPts val="0"/>
              </a:spcBef>
              <a:buNone/>
              <a:tabLst>
                <a:tab pos="914400" algn="l"/>
              </a:tabLs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Requirements published in 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March, </a:t>
            </a:r>
            <a:r>
              <a:rPr lang="en-US" sz="32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2013</a:t>
            </a:r>
            <a:r>
              <a:rPr lang="en-US" sz="3200" dirty="0"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  <a:endParaRPr lang="en-US" sz="32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2" indent="0">
              <a:spcBef>
                <a:spcPts val="0"/>
              </a:spcBef>
              <a:buNone/>
              <a:tabLst>
                <a:tab pos="914400" algn="l"/>
              </a:tabLst>
            </a:pPr>
            <a:endParaRPr lang="en-US" sz="32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Full Implementation for selection in September, 2014</a:t>
            </a:r>
          </a:p>
          <a:p>
            <a:pPr marL="914400" lvl="2" indent="0">
              <a:spcBef>
                <a:spcPts val="0"/>
              </a:spcBef>
              <a:buNone/>
              <a:tabLst>
                <a:tab pos="914400" algn="l"/>
              </a:tabLst>
            </a:pPr>
            <a:endParaRPr lang="en-US" sz="3200" dirty="0" smtClean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 smtClean="0"/>
              <a:t>Prequalification </a:t>
            </a:r>
            <a:r>
              <a:rPr lang="en-US" sz="3200" dirty="0"/>
              <a:t>required for ODOT and Federally funded LPA projects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2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 of Prequalification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600" y="1417638"/>
            <a:ext cx="7188200" cy="4708525"/>
          </a:xfrm>
        </p:spPr>
        <p:txBody>
          <a:bodyPr/>
          <a:lstStyle/>
          <a:p>
            <a:r>
              <a:rPr lang="en-US" dirty="0"/>
              <a:t>Current Implementation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Still monitoring the numbers of prequalified individuals</a:t>
            </a:r>
          </a:p>
          <a:p>
            <a:pPr lvl="1"/>
            <a:r>
              <a:rPr lang="en-US" dirty="0" smtClean="0"/>
              <a:t>To date prequalification has been a selection factor and not a requirement to work on a jobsite</a:t>
            </a:r>
          </a:p>
          <a:p>
            <a:pPr lvl="1"/>
            <a:r>
              <a:rPr lang="en-US" dirty="0" smtClean="0"/>
              <a:t>Full requirements will be implemented in the near future as numbers increase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74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Prequalification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Objective was uniform professional standard for administration of both ODOT and LPA construction contracts</a:t>
            </a:r>
          </a:p>
        </p:txBody>
      </p:sp>
    </p:spTree>
    <p:extLst>
      <p:ext uri="{BB962C8B-B14F-4D97-AF65-F5344CB8AC3E}">
        <p14:creationId xmlns:p14="http://schemas.microsoft.com/office/powerpoint/2010/main" val="260740200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966D1B1F-0762-44CE-91FA-A1323E58F4F5}" vid="{8707AEA0-C843-4B2F-B7D6-F918E339FA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B3F82C0E416344BB52A49E32F55FC1" ma:contentTypeVersion="0" ma:contentTypeDescription="Create a new document." ma:contentTypeScope="" ma:versionID="8ddb508e366312baaea4f7099943293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7b4a4f76bea50102067bc7ec8c6d4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C5F40C-F6BB-4252-BD17-9E454C90B86A}"/>
</file>

<file path=customXml/itemProps2.xml><?xml version="1.0" encoding="utf-8"?>
<ds:datastoreItem xmlns:ds="http://schemas.openxmlformats.org/officeDocument/2006/customXml" ds:itemID="{30BF376A-36E1-4044-985C-66C9B49B95A5}"/>
</file>

<file path=customXml/itemProps3.xml><?xml version="1.0" encoding="utf-8"?>
<ds:datastoreItem xmlns:ds="http://schemas.openxmlformats.org/officeDocument/2006/customXml" ds:itemID="{1D874BB5-88A4-480E-8335-C8A4E4296EC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399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Lucida Sans</vt:lpstr>
      <vt:lpstr>Symbol</vt:lpstr>
      <vt:lpstr>Times New Roman</vt:lpstr>
      <vt:lpstr>Wingdings</vt:lpstr>
      <vt:lpstr>Theme2</vt:lpstr>
      <vt:lpstr>2015 Conaway Conference</vt:lpstr>
      <vt:lpstr>History of Prequalification</vt:lpstr>
      <vt:lpstr>History of Prequalification</vt:lpstr>
      <vt:lpstr>History of Prequalification</vt:lpstr>
      <vt:lpstr>History of Prequalification</vt:lpstr>
      <vt:lpstr>History of Prequalification</vt:lpstr>
      <vt:lpstr>History of Prequalification</vt:lpstr>
      <vt:lpstr>History of Prequalification</vt:lpstr>
      <vt:lpstr>History of Prequalification</vt:lpstr>
      <vt:lpstr>Prequalification Categories</vt:lpstr>
      <vt:lpstr>Prequalification Categories</vt:lpstr>
      <vt:lpstr>Certifications</vt:lpstr>
      <vt:lpstr>Current Prequalification by Category</vt:lpstr>
      <vt:lpstr>Seven Year History of ODOT CI Contracts</vt:lpstr>
      <vt:lpstr>Local Let History</vt:lpstr>
      <vt:lpstr>Future Use of Consultants</vt:lpstr>
      <vt:lpstr>Types of Services</vt:lpstr>
      <vt:lpstr>Revised Scope of Services</vt:lpstr>
      <vt:lpstr>Consultant Prequalification</vt:lpstr>
    </vt:vector>
  </TitlesOfParts>
  <Company>Ohio Dept. of Transportation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Claudette Durham</dc:creator>
  <cp:lastModifiedBy>Claudette Durham</cp:lastModifiedBy>
  <cp:revision>44</cp:revision>
  <cp:lastPrinted>2015-03-13T14:33:52Z</cp:lastPrinted>
  <dcterms:created xsi:type="dcterms:W3CDTF">2015-01-30T17:21:05Z</dcterms:created>
  <dcterms:modified xsi:type="dcterms:W3CDTF">2015-03-15T21:49:55Z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0x01010031B3F82C0E416344BB52A49E32F55FC1</vt:lpwstr>
  </property>
</Properties>
</file>